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presProps.xml" ContentType="application/vnd.openxmlformats-officedocument.presentationml.presProps+xml"/>
  <Override PartName="/ppt/media/image1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Varsayı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tr-TR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tr-TR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24BC431-2557-477E-B56E-07A7642150D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tr-T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Varsayı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tr-TR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tr-TR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279334E-E732-40A0-88C0-81725E29DAC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tr-T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tr-TR" sz="4400" strike="noStrike" u="none">
                <a:solidFill>
                  <a:srgbClr val="000000"/>
                </a:solidFill>
                <a:uFillTx/>
                <a:latin typeface="Arial"/>
              </a:rPr>
              <a:t>Ana başlık metnini düzenlemek için tıklayın</a:t>
            </a:r>
            <a:endParaRPr b="0" lang="tr-TR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3200" strike="noStrike" u="none">
                <a:solidFill>
                  <a:srgbClr val="000000"/>
                </a:solidFill>
                <a:uFillTx/>
                <a:latin typeface="Arial"/>
              </a:rPr>
              <a:t>Anahat metninin biçimini düzenlemek için tıklayın</a:t>
            </a:r>
            <a:endParaRPr b="0" lang="tr-TR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tr-TR" sz="2800" strike="noStrike" u="none">
                <a:solidFill>
                  <a:srgbClr val="000000"/>
                </a:solidFill>
                <a:uFillTx/>
                <a:latin typeface="Arial"/>
              </a:rPr>
              <a:t>İkinci Anahat Düzeyi</a:t>
            </a:r>
            <a:endParaRPr b="0" lang="tr-TR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400" strike="noStrike" u="none">
                <a:solidFill>
                  <a:srgbClr val="000000"/>
                </a:solidFill>
                <a:uFillTx/>
                <a:latin typeface="Arial"/>
              </a:rPr>
              <a:t>Üçüncü Anahat Düzeyi</a:t>
            </a:r>
            <a:endParaRPr b="0" lang="tr-T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tr-TR" sz="2000" strike="noStrike" u="none">
                <a:solidFill>
                  <a:srgbClr val="000000"/>
                </a:solidFill>
                <a:uFillTx/>
                <a:latin typeface="Arial"/>
              </a:rPr>
              <a:t>Dördüncü Anahat Düzeyi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trike="noStrike" u="none">
                <a:solidFill>
                  <a:srgbClr val="000000"/>
                </a:solidFill>
                <a:uFillTx/>
                <a:latin typeface="Arial"/>
              </a:rPr>
              <a:t>Beşinci Anahat Düzeyi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trike="noStrike" u="none">
                <a:solidFill>
                  <a:srgbClr val="000000"/>
                </a:solidFill>
                <a:uFillTx/>
                <a:latin typeface="Arial"/>
              </a:rPr>
              <a:t>Altıncı Anahat Düzeyi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tr-TR" sz="2000" strike="noStrike" u="none">
                <a:solidFill>
                  <a:srgbClr val="000000"/>
                </a:solidFill>
                <a:uFillTx/>
                <a:latin typeface="Arial"/>
              </a:rPr>
              <a:t>Yedinci Anahat Düzeyi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tr-T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tr-TR" sz="1400" strike="noStrike" u="non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  <a:endParaRPr b="0" lang="tr-T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tr-T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tr-TR" sz="1400" strike="noStrike" u="non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  <a:endParaRPr b="0" lang="tr-T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tr-TR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3AC9B855-EF17-4452-8CFC-C433A059FF22}" type="slidenum">
              <a:rPr b="0" lang="tr-TR" sz="1400" strike="noStrike" u="none">
                <a:solidFill>
                  <a:srgbClr val="000000"/>
                </a:solidFill>
                <a:uFillTx/>
                <a:latin typeface="Times New Roman"/>
              </a:rPr>
              <a:t>&lt;number&gt;</a:t>
            </a:fld>
            <a:endParaRPr b="0" lang="tr-TR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28360" y="180000"/>
            <a:ext cx="9071640" cy="1655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1" lang="tr-TR" sz="5400" strike="noStrike" u="none">
                <a:solidFill>
                  <a:srgbClr val="ff0000"/>
                </a:solidFill>
                <a:uFillTx/>
                <a:latin typeface="Tahoma"/>
                <a:ea typeface="Microsoft YaHei"/>
              </a:rPr>
              <a:t>Sunucu performans izleme ve log analizi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0" name=""/>
          <p:cNvSpPr txBox="1"/>
          <p:nvPr/>
        </p:nvSpPr>
        <p:spPr>
          <a:xfrm>
            <a:off x="2160000" y="2700000"/>
            <a:ext cx="3585240" cy="1109880"/>
          </a:xfrm>
          <a:prstGeom prst="rect">
            <a:avLst/>
          </a:prstGeom>
          <a:noFill/>
          <a:ln w="0">
            <a:noFill/>
          </a:ln>
        </p:spPr>
        <p:txBody>
          <a:bodyPr wrap="none" lIns="90000" rIns="90000" tIns="45000" bIns="45000" anchor="t">
            <a:noAutofit/>
          </a:bodyPr>
          <a:p>
            <a:r>
              <a:rPr b="0" lang="tr-TR" sz="2400" strike="noStrike" u="none">
                <a:solidFill>
                  <a:srgbClr val="000000"/>
                </a:solidFill>
                <a:uFillTx/>
                <a:latin typeface="Arial"/>
              </a:rPr>
              <a:t>Muhammed Emin Elmacı</a:t>
            </a:r>
            <a:endParaRPr b="0" lang="tr-T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0" lang="tr-TR" sz="2400" strike="noStrike" u="none">
                <a:solidFill>
                  <a:srgbClr val="000000"/>
                </a:solidFill>
                <a:uFillTx/>
                <a:latin typeface="Arial"/>
              </a:rPr>
              <a:t>2305610030</a:t>
            </a:r>
            <a:endParaRPr b="0" lang="tr-TR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endParaRPr b="0" lang="tr-TR" sz="2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-65880"/>
            <a:ext cx="9071640" cy="153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1" lang="tr-TR" sz="5400" strike="noStrike" u="none">
                <a:solidFill>
                  <a:srgbClr val="000000"/>
                </a:solidFill>
                <a:uFillTx/>
                <a:latin typeface="Arial"/>
              </a:rPr>
              <a:t>Sunucu Performans İzleme Nedir?  Özellikleri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2" name=""/>
          <p:cNvSpPr txBox="1"/>
          <p:nvPr/>
        </p:nvSpPr>
        <p:spPr>
          <a:xfrm>
            <a:off x="540000" y="1620000"/>
            <a:ext cx="8100000" cy="3830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Kaynak kullanımını takip etme (CPU, RAM, Disk, Ağ)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Aşırı yüklenmeleri önleyerek sistemin dengeli çalışmasını sağlar.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Sorunları erken tespit etme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Performans düşüklüğü ya da arızalar büyümeden önce müdahale imkânı sunar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Hizmet sürekliliği sağlama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Sistem kesintilerini azaltarak kullanıcı memnuniyetini ve iş sürekliliğini artırır.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-65880"/>
            <a:ext cx="9071640" cy="15303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1" lang="tr-TR" sz="5400" strike="noStrike" u="none">
                <a:solidFill>
                  <a:srgbClr val="000000"/>
                </a:solidFill>
                <a:uFillTx/>
                <a:latin typeface="Arial"/>
              </a:rPr>
              <a:t>Temel Performans Göstergeleri 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4" name=""/>
          <p:cNvSpPr txBox="1"/>
          <p:nvPr/>
        </p:nvSpPr>
        <p:spPr>
          <a:xfrm>
            <a:off x="1080000" y="1980000"/>
            <a:ext cx="7560000" cy="23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CPU kullanımı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Bellek kullanımı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Disk ve ağ I/O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Servis durumu (uptime</a:t>
            </a:r>
            <a:r>
              <a:rPr b="0" lang="tr-TR" sz="2000" strike="noStrike" u="none">
                <a:solidFill>
                  <a:srgbClr val="000000"/>
                </a:solidFill>
                <a:uFillTx/>
                <a:latin typeface="Arial"/>
              </a:rPr>
              <a:t>)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endParaRPr b="0" lang="tr-TR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" descr=""/>
          <p:cNvPicPr/>
          <p:nvPr/>
        </p:nvPicPr>
        <p:blipFill>
          <a:blip r:embed="rId1"/>
          <a:stretch/>
        </p:blipFill>
        <p:spPr>
          <a:xfrm>
            <a:off x="180000" y="21600"/>
            <a:ext cx="9720000" cy="56484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40000" y="-4644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1" lang="tr-TR" sz="5400" strike="noStrike" u="none">
                <a:solidFill>
                  <a:srgbClr val="000000"/>
                </a:solidFill>
                <a:uFillTx/>
                <a:latin typeface="Arial"/>
              </a:rPr>
              <a:t>İzleme Araçları 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7" name=""/>
          <p:cNvSpPr txBox="1"/>
          <p:nvPr/>
        </p:nvSpPr>
        <p:spPr>
          <a:xfrm>
            <a:off x="540000" y="740520"/>
            <a:ext cx="9000000" cy="5559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1) top / htop / vmstat (Linux):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Gerçek zamanlı olarak CPU, RAM, işlem listesi ve sistem kaynaklarının durumunu gösterir. Komut satırından çalışır.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2) Prometheus + Grafana: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   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Prometheus, zaman serisi verileri toplayan güçlü bir izleme aracıdır.       Grafana ise bu verileri görselleştirerek grafikler ve panolar sunar.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 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3) Zabbix / Nagios: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   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Her iki araç da ağ, sunucu ve uygulama durumunu izler.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 Uyarı 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     mekanizmaları sayesinde sistemlerdeki problemleri önceden bildirir.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4) Zabbix: Otomatik keşif, grafikleme ve detaylı analiz özellikleriyle öne çıkar.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5) Nagios: Basit yapılandırma ve güçlü eklenti desteğiyle yaygın olarak kullanılır.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216000" indent="-216000">
              <a:spcBef>
                <a:spcPts val="1191"/>
              </a:spcBef>
              <a:spcAft>
                <a:spcPts val="992"/>
              </a:spcAft>
              <a:buClr>
                <a:srgbClr val="000000"/>
              </a:buClr>
              <a:buFont typeface="OpenSymbol"/>
              <a:buAutoNum type="arabicParenR"/>
            </a:pPr>
            <a:endParaRPr b="0" lang="tr-TR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1" lang="tr-TR" sz="5400" strike="noStrike" u="none">
                <a:solidFill>
                  <a:srgbClr val="000000"/>
                </a:solidFill>
                <a:uFillTx/>
                <a:latin typeface="Arial"/>
              </a:rPr>
              <a:t>Log Analizi Nedir? 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9" name=""/>
          <p:cNvSpPr txBox="1"/>
          <p:nvPr/>
        </p:nvSpPr>
        <p:spPr>
          <a:xfrm>
            <a:off x="34920" y="1135080"/>
            <a:ext cx="9459720" cy="3824640"/>
          </a:xfrm>
          <a:prstGeom prst="rect">
            <a:avLst/>
          </a:prstGeom>
          <a:noFill/>
          <a:ln w="0">
            <a:noFill/>
          </a:ln>
        </p:spPr>
        <p:txBody>
          <a:bodyPr wrap="none" lIns="90000" rIns="90000" tIns="45000" bIns="45000" anchor="t">
            <a:noAutofit/>
          </a:bodyPr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1) Sistem ve uygulama davranışlarının kaydı: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Hangi işlemin ne zaman ve nasıl gerçekleştiğini belgeleyerek sorun analizini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kolaylaştırır.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2) Hata, uyarı, işlem izleme: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Sistem hataları, başarısız girişimler veya kritik olaylar kolayca fark edilir.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3) Güvenlik olaylarını tespit etme: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Yetkisiz erişim girişimleri, saldırılar veya şüpheli aktiviteler ortaya cıkarır.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68360" y="-4644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1" lang="tr-TR" sz="5400" strike="noStrike" u="none">
                <a:solidFill>
                  <a:srgbClr val="000000"/>
                </a:solidFill>
                <a:uFillTx/>
                <a:latin typeface="Arial"/>
              </a:rPr>
              <a:t>Log Analiz Araçları 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1" name=""/>
          <p:cNvSpPr txBox="1"/>
          <p:nvPr/>
        </p:nvSpPr>
        <p:spPr>
          <a:xfrm>
            <a:off x="162720" y="811800"/>
            <a:ext cx="9500400" cy="5128200"/>
          </a:xfrm>
          <a:prstGeom prst="rect">
            <a:avLst/>
          </a:prstGeom>
          <a:noFill/>
          <a:ln w="0">
            <a:noFill/>
          </a:ln>
        </p:spPr>
        <p:txBody>
          <a:bodyPr wrap="none" lIns="90000" rIns="90000" tIns="45000" bIns="45000" anchor="t">
            <a:noAutofit/>
          </a:bodyPr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ELK Stack (Elasticsearch, Logstash, Kibana):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(“Arama Motoru” “Log Toplayıcı” “Görselleştirici” )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Log verilerini toplayan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 (Logstash),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depolayan ve arayan 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(Elasticsearch)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,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görselleştiren 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(Kibana)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güçlü bir analiz platformudur.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Graylog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Merkezi log toplama, arama ve analiz için kullanılır.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Kullanıcı dostu arayüzü ve uyarı sistemleri ile dikkat çeker.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journalctl( günlük, kayıt defteri )(  Linux  ):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System  tabanlı Linux sistemlerinde günlük kayıtlarını 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(logları)</a:t>
            </a:r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 görüntülemek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için kullanılır. Terminal üzerinden detaylı filtreleme yapılabilir.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360000" y="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spcBef>
                <a:spcPts val="1191"/>
              </a:spcBef>
              <a:spcAft>
                <a:spcPts val="992"/>
              </a:spcAft>
              <a:buNone/>
            </a:pPr>
            <a:r>
              <a:rPr b="0" lang="tr-TR" sz="5400" strike="noStrike" u="none">
                <a:solidFill>
                  <a:srgbClr val="000000"/>
                </a:solidFill>
                <a:uFillTx/>
                <a:latin typeface="Arial"/>
              </a:rPr>
              <a:t>Bunlar neden önemli? </a:t>
            </a:r>
            <a:endParaRPr b="0" lang="tr-TR" sz="5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3" name=""/>
          <p:cNvSpPr txBox="1"/>
          <p:nvPr/>
        </p:nvSpPr>
        <p:spPr>
          <a:xfrm>
            <a:off x="54720" y="720000"/>
            <a:ext cx="9898560" cy="4986720"/>
          </a:xfrm>
          <a:prstGeom prst="rect">
            <a:avLst/>
          </a:prstGeom>
          <a:noFill/>
          <a:ln w="0">
            <a:noFill/>
          </a:ln>
        </p:spPr>
        <p:txBody>
          <a:bodyPr wrap="none" lIns="90000" rIns="90000" tIns="45000" bIns="45000" anchor="t">
            <a:noAutofit/>
          </a:bodyPr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1)</a:t>
            </a:r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Anormallikleri hızlı tespit: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Sistem dışı davranışlar (örneğin ani CPU artışı, hata mesajları)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hemen fark edilerek olası sorunlar önceden önlenir.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2)Sorunlara doğru müdahale: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Doğru log ve performans verisiyle, sorunların kaynağı hızlıca bulunur ve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etkili çözüm sağlanır.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Performans iyileştirme: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Sürekli izleme sayesinde darboğazlar belirlenir, sistem daha verimli hale getirilir.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ff0000"/>
                </a:solidFill>
                <a:uFillTx/>
                <a:latin typeface="Arial"/>
              </a:rPr>
              <a:t>Güvenlik ve denetim: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Şüpheli aktiviteler, yetkisiz erişimler gibi güvenlik olayları tespit edilir; 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r>
              <a:rPr b="1" lang="tr-TR" sz="2000" strike="noStrike" u="none">
                <a:solidFill>
                  <a:srgbClr val="000000"/>
                </a:solidFill>
                <a:uFillTx/>
                <a:latin typeface="Arial"/>
              </a:rPr>
              <a:t>yasal denetim için kayıt tutulur.</a:t>
            </a:r>
            <a:endParaRPr b="0" lang="tr-TR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endParaRPr b="0" lang="tr-TR" sz="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Application>LibreOffice/24.8.6.2$Windows_X86_64 LibreOffice_project/6d98ba145e9a8a39fc57bcc76981d1fb1316c60c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2025-04-24T17:41:22Z</dcterms:created>
  <dc:creator/>
  <dc:description/>
  <dc:language>tr-TR</dc:language>
  <cp:lastModifiedBy/>
  <dcterms:modified xsi:type="dcterms:W3CDTF">2025-04-24T19:07:58Z</dcterms:modified>
  <cp:revision>1</cp:revision>
  <dc:subject/>
  <dc:title/>
</cp:coreProperties>
</file>